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4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00" b="0" strike="noStrike" spc="-1">
                <a:solidFill>
                  <a:srgbClr val="404040"/>
                </a:solidFill>
                <a:latin typeface="Century Gothic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Fifth level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61B6C7E-FB43-4FAF-8B1A-F2E5131CDF03}" type="datetime">
              <a:rPr lang="en-US" sz="900" b="0" strike="noStrike" spc="-1">
                <a:solidFill>
                  <a:srgbClr val="8B8B8B"/>
                </a:solidFill>
                <a:latin typeface="Century Gothic"/>
              </a:rPr>
              <a:pPr algn="r">
                <a:lnSpc>
                  <a:spcPct val="100000"/>
                </a:lnSpc>
              </a:pPr>
              <a:t>3/17/2022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1" name="Freeform 11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PlaceHolder 5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E6ABB8C-42D3-49C7-B95A-F1F9521BD7EB}" type="slidenum">
              <a:rPr lang="en-US" sz="2000" b="0" strike="noStrike" spc="-1">
                <a:solidFill>
                  <a:srgbClr val="FEFFFF"/>
                </a:solidFill>
                <a:latin typeface="Century Gothic"/>
              </a:rPr>
              <a:pPr algn="r">
                <a:lnSpc>
                  <a:spcPct val="100000"/>
                </a:lnSpc>
              </a:pPr>
              <a:t>‹#›</a:t>
            </a:fld>
            <a:endParaRPr lang="en-US" sz="2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5500" lnSpcReduction="20000"/>
          </a:bodyPr>
          <a:lstStyle/>
          <a:p>
            <a:pPr algn="ctr" rtl="1">
              <a:lnSpc>
                <a:spcPct val="100000"/>
              </a:lnSpc>
            </a:pPr>
            <a:br/>
            <a:r>
              <a:rPr lang="ar-SA" sz="3600" b="1" strike="noStrike" spc="-1">
                <a:solidFill>
                  <a:srgbClr val="262626"/>
                </a:solidFill>
                <a:latin typeface="Century Gothic"/>
              </a:rPr>
              <a:t>مفهوم الدافعيـة </a:t>
            </a:r>
            <a:br/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            the concept of motivation</a:t>
            </a:r>
            <a:br/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0" name="Content Placeholder 2"/>
          <p:cNvSpPr txBox="1"/>
          <p:nvPr/>
        </p:nvSpPr>
        <p:spPr>
          <a:xfrm>
            <a:off x="2589120" y="1828800"/>
            <a:ext cx="8915040" cy="4082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3200" b="1" strike="noStrike" spc="-1" dirty="0">
                <a:solidFill>
                  <a:srgbClr val="FF0000"/>
                </a:solidFill>
                <a:latin typeface="Century Gothic"/>
              </a:rPr>
              <a:t>لايوجد هناك من شاهد الدوافع</a:t>
            </a:r>
            <a:r>
              <a:rPr lang="ar-IQ" sz="3200" b="1" strike="noStrike" spc="-1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-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مثلها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مثل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الكثير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من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المفاهيم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النفسيه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-</a:t>
            </a:r>
            <a:r>
              <a:rPr lang="ar-IQ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والذي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نستطيع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رؤيته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من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خلال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الملاحظه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المنظمة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والعلمية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للمواقف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والمثيرات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والاستجابات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هو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3200" b="1" strike="noStrike" spc="-1" dirty="0">
                <a:solidFill>
                  <a:srgbClr val="0070C0"/>
                </a:solidFill>
                <a:latin typeface="Century Gothic"/>
              </a:rPr>
              <a:t>التغيرات في السلوك فقط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ولغرض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تفسير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او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توضيح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هذه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التغيرات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فأننا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نقوم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بعمل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3200" b="1" u="sng" strike="noStrike" spc="-1" dirty="0">
                <a:solidFill>
                  <a:srgbClr val="00B0F0"/>
                </a:solidFill>
                <a:uFillTx/>
                <a:latin typeface="Century Gothic"/>
              </a:rPr>
              <a:t>استنتاجات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حول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العمليات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النفسيه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والفسلجيه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التي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تكون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فاعلة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في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هذه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العمليه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هذه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الاستنتاجات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تقودنا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التعرف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مفهوم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الدافعيه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3200" b="0" strike="noStrike" spc="-1" dirty="0" err="1">
                <a:solidFill>
                  <a:srgbClr val="404040"/>
                </a:solidFill>
                <a:latin typeface="Century Gothic"/>
              </a:rPr>
              <a:t>اي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32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اننا نتعرف على الدافعية بشكل </a:t>
            </a:r>
            <a:r>
              <a:rPr lang="ar-SA" sz="32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غير</a:t>
            </a:r>
            <a:r>
              <a:rPr lang="en-US" sz="32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 </a:t>
            </a:r>
            <a:r>
              <a:rPr lang="ar-SA" sz="32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مباشر</a:t>
            </a:r>
            <a:r>
              <a:rPr lang="en-US" sz="32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32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ومن</a:t>
            </a:r>
            <a:r>
              <a:rPr lang="en-US" sz="32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32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خلال</a:t>
            </a:r>
            <a:r>
              <a:rPr lang="en-US" sz="32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ar-SA" sz="32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اثارها</a:t>
            </a:r>
            <a:r>
              <a:rPr lang="en-US" sz="32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32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في</a:t>
            </a:r>
            <a:r>
              <a:rPr lang="en-US" sz="32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32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السلوك</a:t>
            </a:r>
            <a:r>
              <a:rPr lang="en-US" sz="32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ar-SA" sz="3600" b="1" strike="noStrike" spc="-1">
                <a:solidFill>
                  <a:srgbClr val="262626"/>
                </a:solidFill>
                <a:latin typeface="Century Gothic"/>
              </a:rPr>
              <a:t>تصنيف الدوافع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   </a:t>
            </a:r>
            <a:br/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0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يمكن تصنيف الدوافع البشريه بعدة طرق مختلفه، احدها تصنيفها من حيث كونها </a:t>
            </a:r>
            <a:r>
              <a:rPr lang="ar-SA" sz="24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اوليه</a:t>
            </a:r>
            <a:r>
              <a:rPr lang="en-US" sz="24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primary  </a:t>
            </a:r>
            <a:r>
              <a:rPr lang="ar-IQ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غير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متعلمه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أي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موروثة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مثل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المحركات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drives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وهي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تتعلق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بالحصول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الحاجات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الجسميه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التي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تبقي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الكائن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قيد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الحياة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مثل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الماء،الهواء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.....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الخ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او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الهروب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والدفاع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النفس....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الخ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وهناك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بالمقابل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الدوافع الثانويه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secondary </a:t>
            </a:r>
            <a:r>
              <a:rPr lang="ar-IQ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المتعلمه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والمكتسبه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،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لذا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فهي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قد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تختلف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من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شخص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الى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اخر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بحسب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الخبرات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والحاجات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الاجتماعيه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التي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عاشها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الفرد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، كما هي الحال مع دافع الحصول على الثروه. 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r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r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كما يمكن تصنيف الدوافع من حيث كونها </a:t>
            </a:r>
            <a:r>
              <a:rPr lang="ar-SA" sz="24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فسلجيه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تنتج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من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حاجات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الجسم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لذا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فهي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تأتي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مع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الانسان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منذ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ولادته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inborn (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ك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ا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لحاجه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الطعام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والماء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وغيرها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).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او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دوافع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C00000"/>
                </a:solidFill>
                <a:uFillTx/>
                <a:latin typeface="Century Gothic"/>
              </a:rPr>
              <a:t>اجتماعيه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اي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يتم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تعلمها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من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خلال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الاحتكاك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مع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Century Gothic"/>
              </a:rPr>
              <a:t>الاخرين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مثل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لتكوين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الصداقه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الاخرين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ontent Placeholder 2"/>
          <p:cNvSpPr txBox="1"/>
          <p:nvPr/>
        </p:nvSpPr>
        <p:spPr>
          <a:xfrm>
            <a:off x="1905000" y="822960"/>
            <a:ext cx="9599160" cy="50878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 algn="just" rtl="1">
              <a:lnSpc>
                <a:spcPct val="15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والبعض يضع دوافع اخرى تقع فيما بين ماهو </a:t>
            </a:r>
            <a:r>
              <a:rPr lang="ar-SA" sz="2400" b="1" strike="noStrike" spc="-1" dirty="0">
                <a:solidFill>
                  <a:srgbClr val="404040"/>
                </a:solidFill>
                <a:latin typeface="Century Gothic"/>
              </a:rPr>
              <a:t>بايلوجي فسلجي واجتماعي ثانوي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، مثل التصرف في حالة الغضب، والدافع الى الانتقام، وحب الفضول، والعدوان. 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 algn="just" rtl="1">
              <a:lnSpc>
                <a:spcPct val="15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ويضيف علماء اخرين صنف اخر من الدوافع أسموها </a:t>
            </a:r>
            <a:r>
              <a:rPr lang="ar-SA" sz="2400" b="1" strike="noStrike" spc="-1" dirty="0">
                <a:solidFill>
                  <a:srgbClr val="404040"/>
                </a:solidFill>
                <a:latin typeface="Century Gothic"/>
              </a:rPr>
              <a:t>بدوافع التأثير </a:t>
            </a:r>
            <a:r>
              <a:rPr lang="en-US" sz="2400" b="1" strike="noStrike" spc="-1" dirty="0">
                <a:solidFill>
                  <a:srgbClr val="404040"/>
                </a:solidFill>
                <a:latin typeface="Century Gothic"/>
              </a:rPr>
              <a:t>effectiveness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وهي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تشير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مجموعة من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الدوافع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تمثل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رغبة الانسان في زيادة قدرته وامكانيته في التعامل مع البيئه وتحديها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، (مثل الدافع لأكتشاف المجهول، او ارتياد المخاطر).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وبشكل عام، فبأي شكل يتم تقسيم الدافعيه فانه يمكن القول اننا نستطيع وضعها على متصل    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continuum 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يتراوح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هو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بدائي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فسلجي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في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طرف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واجتماعي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معقد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في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الطرف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الآخر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</a:p>
          <a:p>
            <a:pPr algn="ctr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بدائي فسلجي                                 إجتماعي حضاري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83" name="Straight Arrow Connector 3"/>
          <p:cNvSpPr/>
          <p:nvPr/>
        </p:nvSpPr>
        <p:spPr>
          <a:xfrm>
            <a:off x="5715000" y="5486400"/>
            <a:ext cx="2514240" cy="1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rnd">
            <a:solidFill>
              <a:srgbClr val="000000"/>
            </a:solidFill>
            <a:round/>
            <a:headEnd type="triangle" w="med" len="med"/>
            <a:tailEnd type="triangle" w="med" len="med"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3"/>
          <p:cNvSpPr/>
          <p:nvPr/>
        </p:nvSpPr>
        <p:spPr>
          <a:xfrm>
            <a:off x="2971800" y="0"/>
            <a:ext cx="5322600" cy="669240"/>
          </a:xfrm>
          <a:prstGeom prst="rect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400" b="1" strike="noStrike" spc="-1">
                <a:solidFill>
                  <a:srgbClr val="000000"/>
                </a:solidFill>
                <a:latin typeface="Century Gothic"/>
              </a:rPr>
              <a:t>يمكن تصنيف الدوافع بطرق عديدة</a:t>
            </a:r>
            <a:r>
              <a:rPr lang="en-US" sz="2400" b="1" strike="noStrike" spc="-1">
                <a:solidFill>
                  <a:srgbClr val="000000"/>
                </a:solidFill>
                <a:latin typeface="Century Gothic"/>
              </a:rPr>
              <a:t>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85" name="Flowchart: Connector 4"/>
          <p:cNvSpPr/>
          <p:nvPr/>
        </p:nvSpPr>
        <p:spPr>
          <a:xfrm>
            <a:off x="10695240" y="1216440"/>
            <a:ext cx="1355040" cy="1322280"/>
          </a:xfrm>
          <a:prstGeom prst="flowChartConnector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000" b="1" strike="noStrike" spc="-1">
                <a:solidFill>
                  <a:srgbClr val="000000"/>
                </a:solidFill>
                <a:latin typeface="Century Gothic"/>
              </a:rPr>
              <a:t>أولية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6" name="Flowchart: Connector 5"/>
          <p:cNvSpPr/>
          <p:nvPr/>
        </p:nvSpPr>
        <p:spPr>
          <a:xfrm>
            <a:off x="9611280" y="3057840"/>
            <a:ext cx="1404000" cy="1322280"/>
          </a:xfrm>
          <a:prstGeom prst="flowChartConnector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000" b="1" strike="noStrike" spc="-1">
                <a:solidFill>
                  <a:srgbClr val="000000"/>
                </a:solidFill>
                <a:latin typeface="Century Gothic"/>
              </a:rPr>
              <a:t>ثانوية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7" name="Flowchart: Connector 6"/>
          <p:cNvSpPr/>
          <p:nvPr/>
        </p:nvSpPr>
        <p:spPr>
          <a:xfrm>
            <a:off x="6900840" y="4343400"/>
            <a:ext cx="1622160" cy="1681560"/>
          </a:xfrm>
          <a:prstGeom prst="flowChartConnector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000" b="1" strike="noStrike" spc="-1">
                <a:solidFill>
                  <a:srgbClr val="000000"/>
                </a:solidFill>
                <a:latin typeface="Century Gothic"/>
              </a:rPr>
              <a:t>مكتسبة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8" name="Flowchart: Connector 7"/>
          <p:cNvSpPr/>
          <p:nvPr/>
        </p:nvSpPr>
        <p:spPr>
          <a:xfrm>
            <a:off x="4549680" y="4380480"/>
            <a:ext cx="1436400" cy="1665000"/>
          </a:xfrm>
          <a:prstGeom prst="flowChartConnector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000" b="1" strike="noStrike" spc="-1">
                <a:solidFill>
                  <a:srgbClr val="000000"/>
                </a:solidFill>
                <a:latin typeface="Century Gothic"/>
              </a:rPr>
              <a:t>موروثة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9" name="Flowchart: Connector 8"/>
          <p:cNvSpPr/>
          <p:nvPr/>
        </p:nvSpPr>
        <p:spPr>
          <a:xfrm>
            <a:off x="1499760" y="3498480"/>
            <a:ext cx="1910160" cy="1330560"/>
          </a:xfrm>
          <a:prstGeom prst="flowChartConnector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000" b="1" strike="noStrike" spc="-1">
                <a:solidFill>
                  <a:srgbClr val="000000"/>
                </a:solidFill>
                <a:latin typeface="Century Gothic"/>
              </a:rPr>
              <a:t>إجتماعية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0" name="Flowchart: Connector 9"/>
          <p:cNvSpPr/>
          <p:nvPr/>
        </p:nvSpPr>
        <p:spPr>
          <a:xfrm>
            <a:off x="338760" y="1310400"/>
            <a:ext cx="1718280" cy="1746720"/>
          </a:xfrm>
          <a:prstGeom prst="flowChartConnector">
            <a:avLst/>
          </a:prstGeom>
          <a:solidFill>
            <a:srgbClr val="FFFFFF"/>
          </a:solidFill>
          <a:ln cap="rnd">
            <a:solidFill>
              <a:srgbClr val="6AAC9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ar-IQ" sz="2000" b="1" strike="noStrike" spc="-1">
                <a:solidFill>
                  <a:srgbClr val="000000"/>
                </a:solidFill>
                <a:latin typeface="Century Gothic"/>
              </a:rPr>
              <a:t>فسلجية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1" name="Left-Right-Up Arrow 10"/>
          <p:cNvSpPr/>
          <p:nvPr/>
        </p:nvSpPr>
        <p:spPr>
          <a:xfrm rot="18556800">
            <a:off x="8937000" y="105120"/>
            <a:ext cx="970920" cy="332028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A53010"/>
          </a:solidFill>
          <a:ln cap="rnd">
            <a:solidFill>
              <a:srgbClr val="7A230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Left-Right-Up Arrow 11"/>
          <p:cNvSpPr/>
          <p:nvPr/>
        </p:nvSpPr>
        <p:spPr>
          <a:xfrm>
            <a:off x="6008760" y="669600"/>
            <a:ext cx="914040" cy="451440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A53010"/>
          </a:solidFill>
          <a:ln cap="rnd">
            <a:solidFill>
              <a:srgbClr val="7A230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Left-Right-Up Arrow 12"/>
          <p:cNvSpPr/>
          <p:nvPr/>
        </p:nvSpPr>
        <p:spPr>
          <a:xfrm rot="2431200">
            <a:off x="2369880" y="160560"/>
            <a:ext cx="799920" cy="375516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A53010"/>
          </a:solidFill>
          <a:ln cap="rnd">
            <a:solidFill>
              <a:srgbClr val="7A230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Arc 15"/>
          <p:cNvSpPr/>
          <p:nvPr/>
        </p:nvSpPr>
        <p:spPr>
          <a:xfrm rot="21029400">
            <a:off x="5267880" y="1547280"/>
            <a:ext cx="6341400" cy="4477320"/>
          </a:xfrm>
          <a:prstGeom prst="arc">
            <a:avLst>
              <a:gd name="adj1" fmla="val 10690655"/>
              <a:gd name="adj2" fmla="val 19946640"/>
            </a:avLst>
          </a:prstGeom>
          <a:noFill/>
          <a:ln cap="rnd">
            <a:solidFill>
              <a:srgbClr val="9D2D0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Arc 16"/>
          <p:cNvSpPr/>
          <p:nvPr/>
        </p:nvSpPr>
        <p:spPr>
          <a:xfrm rot="5803800">
            <a:off x="6915240" y="2764800"/>
            <a:ext cx="3444840" cy="2771280"/>
          </a:xfrm>
          <a:prstGeom prst="arc">
            <a:avLst>
              <a:gd name="adj1" fmla="val 16200000"/>
              <a:gd name="adj2" fmla="val 288977"/>
            </a:avLst>
          </a:prstGeom>
          <a:noFill/>
          <a:ln cap="rnd">
            <a:solidFill>
              <a:srgbClr val="9D2D0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Arc 17"/>
          <p:cNvSpPr/>
          <p:nvPr/>
        </p:nvSpPr>
        <p:spPr>
          <a:xfrm rot="2523000">
            <a:off x="923040" y="2173320"/>
            <a:ext cx="4385880" cy="2341440"/>
          </a:xfrm>
          <a:prstGeom prst="arc">
            <a:avLst>
              <a:gd name="adj1" fmla="val 11495212"/>
              <a:gd name="adj2" fmla="val 21229321"/>
            </a:avLst>
          </a:prstGeom>
          <a:noFill/>
          <a:ln cap="rnd">
            <a:solidFill>
              <a:srgbClr val="9D2D0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Arc 18"/>
          <p:cNvSpPr/>
          <p:nvPr/>
        </p:nvSpPr>
        <p:spPr>
          <a:xfrm rot="13115400">
            <a:off x="2223000" y="3646800"/>
            <a:ext cx="5353200" cy="2320200"/>
          </a:xfrm>
          <a:prstGeom prst="arc">
            <a:avLst>
              <a:gd name="adj1" fmla="val 9869459"/>
              <a:gd name="adj2" fmla="val 19625496"/>
            </a:avLst>
          </a:prstGeom>
          <a:noFill/>
          <a:ln cap="rnd">
            <a:solidFill>
              <a:srgbClr val="9D2D0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ontent Placeholder 2"/>
          <p:cNvSpPr txBox="1"/>
          <p:nvPr/>
        </p:nvSpPr>
        <p:spPr>
          <a:xfrm>
            <a:off x="1752600" y="1371600"/>
            <a:ext cx="9982200" cy="453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ان مصطلح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motive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مشتق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من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المصطلح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اللاتيني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movere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والذي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يعني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(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للتحرك</a:t>
            </a:r>
            <a:r>
              <a:rPr lang="ar-IQ" sz="2400" b="0" strike="noStrike" spc="-1" dirty="0">
                <a:solidFill>
                  <a:srgbClr val="C00000"/>
                </a:solidFill>
                <a:latin typeface="Century Gothic"/>
              </a:rPr>
              <a:t>)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to move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أو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(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لينشط</a:t>
            </a:r>
            <a:r>
              <a:rPr lang="ar-IQ" sz="2400" b="0" strike="noStrike" spc="-1" dirty="0">
                <a:solidFill>
                  <a:srgbClr val="C00000"/>
                </a:solidFill>
                <a:latin typeface="Century Gothic"/>
              </a:rPr>
              <a:t>)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to activate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0070C0"/>
                </a:solidFill>
                <a:uFillTx/>
                <a:latin typeface="Century Gothic"/>
              </a:rPr>
              <a:t>ان الدافع هو كل ما يدفع للحركه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action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ورغم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وجود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وجهات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نظر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مختلفه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علماء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النفس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حول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تعريف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طبيعة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الدافعية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يمكن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القول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مصطلح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الدافعية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يتصف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بالصفات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التالية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: 	</a:t>
            </a:r>
          </a:p>
          <a:p>
            <a:pPr marL="514440" indent="-514080" algn="just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Century Gothic"/>
              <a:buAutoNum type="arabicPeriod"/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امتلاك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الطاقة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اللازمة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للقيام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بالحركة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514440" indent="-514080" algn="just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Century Gothic"/>
              <a:buAutoNum type="arabicPeriod"/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توجيه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الجهود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نحو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هدف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معينgoal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-directed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أي 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الهدفية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).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514440" indent="-514080" algn="just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Century Gothic"/>
              <a:buAutoNum type="arabicPeriod"/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زيادة حاسة الانتباه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للمثير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ذي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العلاقة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بموضوع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بالدافع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وفي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نفس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الوقت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خفض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حساسية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الانتباه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للمثيرات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التي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ليس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علاقة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بموضوع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الدافع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وتسمى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هذه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الظاهرة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بالانتباه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الانتقائي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selective attention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0E3-9492-461B-BAA4-B20080324D2A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>
            <a:normAutofit/>
          </a:bodyPr>
          <a:lstStyle/>
          <a:p>
            <a:pPr rtl="1"/>
            <a:endParaRPr lang="ar-IQ" sz="2400" dirty="0"/>
          </a:p>
          <a:p>
            <a:pPr marL="360" algn="just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tabLst>
                <a:tab pos="0" algn="l"/>
              </a:tabLst>
            </a:pPr>
            <a:r>
              <a:rPr lang="ar-IQ" sz="2400" b="0" strike="noStrike" spc="-1" dirty="0">
                <a:solidFill>
                  <a:srgbClr val="C00000"/>
                </a:solidFill>
                <a:latin typeface="Century Gothic"/>
              </a:rPr>
              <a:t>4.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تنظيم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وحدات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الاستجابه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شكل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نمط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او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سلسله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متكامله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من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السلوك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</a:p>
          <a:p>
            <a:pPr marL="360" algn="just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tabLst>
                <a:tab pos="0" algn="l"/>
              </a:tabLst>
            </a:pPr>
            <a:r>
              <a:rPr lang="ar-IQ" sz="2400" b="0" strike="noStrike" spc="-1" dirty="0">
                <a:solidFill>
                  <a:srgbClr val="C00000"/>
                </a:solidFill>
                <a:latin typeface="Century Gothic"/>
              </a:rPr>
              <a:t>5.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الإصرار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النشاط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و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الحركة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حتى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يتم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تغير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الموقف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المثير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اشباع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الحاجه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المستثاره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وإلا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التوتر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الناجم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عنها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هذه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الحاجه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يبقى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داخل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الكائن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</a:p>
          <a:p>
            <a:pPr algn="just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ويمكن اختصار مصطلح الدافع اختصاراً مخلاً بألقول انه ينتج عن </a:t>
            </a:r>
            <a:r>
              <a:rPr lang="ar-SA" sz="2400" b="0" u="sng" strike="noStrike" spc="-1" dirty="0">
                <a:solidFill>
                  <a:srgbClr val="0070C0"/>
                </a:solidFill>
                <a:uFillTx/>
                <a:latin typeface="Century Gothic"/>
              </a:rPr>
              <a:t>رغبه في هدف يمتلك قيمه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ب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ا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لنسبه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للكائن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</a:p>
          <a:p>
            <a:pPr rtl="1"/>
            <a:endParaRPr lang="en-US" sz="2400" dirty="0"/>
          </a:p>
          <a:p>
            <a:pPr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343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5500" lnSpcReduction="20000"/>
          </a:bodyPr>
          <a:lstStyle/>
          <a:p>
            <a:pPr algn="ctr" rtl="1">
              <a:lnSpc>
                <a:spcPct val="100000"/>
              </a:lnSpc>
            </a:pPr>
            <a:br/>
            <a:r>
              <a:rPr lang="ar-SA" sz="3600" b="1" strike="noStrike" spc="-1">
                <a:solidFill>
                  <a:srgbClr val="262626"/>
                </a:solidFill>
                <a:latin typeface="Century Gothic"/>
              </a:rPr>
              <a:t>الدوافع 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motives</a:t>
            </a:r>
            <a:r>
              <a:rPr lang="ar-SA" sz="3600" b="1" strike="noStrike" spc="-1">
                <a:solidFill>
                  <a:srgbClr val="262626"/>
                </a:solidFill>
                <a:latin typeface="Century Gothic"/>
              </a:rPr>
              <a:t>، المحركات 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drives</a:t>
            </a:r>
            <a:r>
              <a:rPr lang="ar-SA" sz="3600" b="1" strike="noStrike" spc="-1">
                <a:solidFill>
                  <a:srgbClr val="262626"/>
                </a:solidFill>
                <a:latin typeface="Century Gothic"/>
              </a:rPr>
              <a:t>، المحفزات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 incentives</a:t>
            </a:r>
            <a:r>
              <a:rPr lang="ar-SA" sz="3600" b="1" strike="noStrike" spc="-1">
                <a:solidFill>
                  <a:srgbClr val="262626"/>
                </a:solidFill>
                <a:latin typeface="Century Gothic"/>
              </a:rPr>
              <a:t>، الغريزه</a:t>
            </a:r>
            <a:r>
              <a:rPr lang="en-US" sz="3600" b="1" strike="noStrike" spc="-1">
                <a:solidFill>
                  <a:srgbClr val="262626"/>
                </a:solidFill>
                <a:latin typeface="Century Gothic"/>
              </a:rPr>
              <a:t> instinct</a:t>
            </a:r>
            <a:br/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3" name="Content Placeholder 2"/>
          <p:cNvSpPr txBox="1"/>
          <p:nvPr/>
        </p:nvSpPr>
        <p:spPr>
          <a:xfrm>
            <a:off x="2589120" y="2133720"/>
            <a:ext cx="8915040" cy="4038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هناك مصطلحات مرادفه لمصطلح الدافعيه يساء استخامها عند التكلم في هذا الموضوع سوف نحاول اعطاء فكره بسيطه عنها لغرض التميز.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من هذه المصطلحات مصطلح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(</a:t>
            </a:r>
            <a:r>
              <a:rPr lang="ar-SA" sz="2400" b="1" strike="noStrike" spc="-1" dirty="0">
                <a:solidFill>
                  <a:srgbClr val="C00000"/>
                </a:solidFill>
                <a:latin typeface="Century Gothic"/>
              </a:rPr>
              <a:t>المحرك</a:t>
            </a:r>
            <a:r>
              <a:rPr lang="ar-IQ" sz="2400" b="1" strike="noStrike" spc="-1" dirty="0">
                <a:solidFill>
                  <a:srgbClr val="C00000"/>
                </a:solidFill>
                <a:latin typeface="Century Gothic"/>
              </a:rPr>
              <a:t>).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الدوافع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والمحركات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كلاهما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عباره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قوى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تجعل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الانسان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جاهز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لفعل الحركه 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كما انها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تنظم وتوجه 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هذه الحركه نحو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اهداف معينه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لكن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هناك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فروق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الاثنين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اشار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اليهما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العالم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يونج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young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حيث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استخدم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مصطلح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محرك للاشاره الى المحددات الفسلجيه للسلوك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لهذا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يعرف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هذا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المصلح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حاله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عضويه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organic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ontent Placeholder 2"/>
          <p:cNvSpPr txBox="1"/>
          <p:nvPr/>
        </p:nvSpPr>
        <p:spPr>
          <a:xfrm>
            <a:off x="2589120" y="1752600"/>
            <a:ext cx="8915040" cy="4158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اي ان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المحركات تمتد جذورها الى الحاجات الجسميه للكائن الحي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وبما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جميع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البشر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يشتركون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بنفس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الخصائص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الفسلجيه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فأننا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جميعاً  نتقاسم او نشترك  بنفس المحركات. وهذ يتضمن الحاجه الى الطعام والماء والهواء والنوم وغيرها. وعندما يتم حرمان الجسم من هذه الامور فأن المحركات تحركنا لأشباعها، هذه المحركات هي </a:t>
            </a:r>
            <a:r>
              <a:rPr lang="ar-SA" sz="2400" b="0" strike="noStrike" spc="-1" dirty="0">
                <a:solidFill>
                  <a:srgbClr val="C00000"/>
                </a:solidFill>
                <a:latin typeface="Century Gothic"/>
              </a:rPr>
              <a:t>فطريه واوليه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innate 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واساسيه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لبقاء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الكائن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قيد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الحياة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.......</a:t>
            </a: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ولكننا نختلف فيما بيننا من حيث </a:t>
            </a:r>
            <a:r>
              <a:rPr lang="ar-SA" sz="2400" b="1" strike="noStrike" spc="-1" dirty="0">
                <a:solidFill>
                  <a:srgbClr val="404040"/>
                </a:solidFill>
                <a:latin typeface="Century Gothic"/>
              </a:rPr>
              <a:t>طريقة اشباعنا لهذه الحاجات 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بأختلاف حضاراتنا، بل وحتى من شخص لأخر في نفس العائله.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800" b="0" strike="noStrike" spc="-1" dirty="0">
                <a:solidFill>
                  <a:srgbClr val="404040"/>
                </a:solidFill>
                <a:latin typeface="Century Gothic"/>
              </a:rPr>
              <a:t>ومثلما تنبع المحركات بشكل اساس من استجابات او ردود وافعال </a:t>
            </a:r>
            <a:r>
              <a:rPr lang="ar-SA" sz="2800" b="0" strike="noStrike" spc="-1" dirty="0">
                <a:solidFill>
                  <a:srgbClr val="C00000"/>
                </a:solidFill>
                <a:latin typeface="Century Gothic"/>
              </a:rPr>
              <a:t>الدماغ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للحالات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الفسلجيه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داخل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الجسم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فأنها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ايضاً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تعتمد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بشكل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كبير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800" b="0" strike="noStrike" spc="-1" dirty="0">
                <a:solidFill>
                  <a:srgbClr val="C00000"/>
                </a:solidFill>
                <a:latin typeface="Century Gothic"/>
              </a:rPr>
              <a:t>الاحداث البيئيه</a:t>
            </a:r>
            <a:r>
              <a:rPr lang="ar-SA" sz="2800" b="0" strike="noStrike" spc="-1" dirty="0">
                <a:solidFill>
                  <a:srgbClr val="404040"/>
                </a:solidFill>
                <a:latin typeface="Century Gothic"/>
              </a:rPr>
              <a:t>، اي انها </a:t>
            </a:r>
            <a:r>
              <a:rPr lang="ar-SA" sz="28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يمكن ان يتم تنبيهها من خلال مثيرات بيئيه تسمى </a:t>
            </a:r>
            <a:r>
              <a:rPr lang="ar-SA" sz="2800" b="1" u="sng" strike="noStrike" spc="-1" dirty="0">
                <a:solidFill>
                  <a:srgbClr val="C00000"/>
                </a:solidFill>
                <a:uFillTx/>
                <a:latin typeface="Century Gothic"/>
              </a:rPr>
              <a:t>المحفزات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IQ" sz="2800" b="0" strike="noStrike" spc="-1" dirty="0">
                <a:solidFill>
                  <a:srgbClr val="404040"/>
                </a:solidFill>
                <a:latin typeface="Century Gothic"/>
              </a:rPr>
              <a:t>   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incentives  </a:t>
            </a:r>
            <a:r>
              <a:rPr lang="ar-IQ" sz="2800" b="0" strike="noStrike" spc="-1" dirty="0">
                <a:solidFill>
                  <a:srgbClr val="404040"/>
                </a:solidFill>
                <a:latin typeface="Century Gothic"/>
              </a:rPr>
              <a:t> و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التى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8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تنبه الكائن الحي من خلال اجهزة الادراك الحسي الموجوده لديه</a:t>
            </a:r>
            <a:r>
              <a:rPr lang="ar-IQ" sz="28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.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فكل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شخص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قد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تعرض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خبرة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الاحساس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المفاجئ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القوي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بالجوع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بسبب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التقاطه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لرائحه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او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منظر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طعام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800" b="0" strike="noStrike" spc="-1" dirty="0" err="1">
                <a:solidFill>
                  <a:srgbClr val="404040"/>
                </a:solidFill>
                <a:latin typeface="Century Gothic"/>
              </a:rPr>
              <a:t>شهي</a:t>
            </a:r>
            <a:r>
              <a:rPr lang="en-US" sz="28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</a:p>
          <a:p>
            <a:pPr algn="r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اما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الدوافع فهي تعتمد بشكل اكبر على التعلم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منه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عوامل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فطريه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لذا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فهي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تظهر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كنتيجه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لخبرات الحياة  والاحتكاك بالاخرين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لهذا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فهي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تتباين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الافراد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حتى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في نفس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العائله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الواحده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فأحد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الاخوه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ربما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يُظهر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رغبه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قويه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للاعتماد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الاخرين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فأن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لديه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عدوانيه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شديده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تجاه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السلطهauthority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فأن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ليها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رغبه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قويه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للنجاح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في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دراستها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وبناء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مستقبلها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وهكذا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فأن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الدوافع اساساً هي عباره عن عمليات معرفيه 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cognitive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بكلمه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اخرى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الدوافع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عباره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عمليات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عقليه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تتصل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بشكل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واضح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بالعمليات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البالوجيه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ومع هذا فأن هناك وجهة نظر آخرى تشير الى ان دينامية الجسم والجهاز العصبي والتي تعتمد على المحركات، هي ايضاً مصادر للدوافع الانسانيه لهذا فهم يعتقدون ان </a:t>
            </a:r>
            <a:r>
              <a:rPr lang="ar-SA" sz="2400" b="1" u="sng" strike="noStrike" spc="-1" dirty="0">
                <a:solidFill>
                  <a:srgbClr val="404040"/>
                </a:solidFill>
                <a:uFillTx/>
                <a:latin typeface="Century Gothic"/>
              </a:rPr>
              <a:t>الدوافع تنتج بطريقه ما من العمليات البا</a:t>
            </a:r>
            <a:r>
              <a:rPr lang="ar-IQ" sz="2400" b="1" u="sng" strike="noStrike" spc="-1" dirty="0">
                <a:solidFill>
                  <a:srgbClr val="404040"/>
                </a:solidFill>
                <a:uFillTx/>
                <a:latin typeface="Century Gothic"/>
              </a:rPr>
              <a:t>ي</a:t>
            </a:r>
            <a:r>
              <a:rPr lang="ar-SA" sz="2400" b="1" u="sng" strike="noStrike" spc="-1" dirty="0">
                <a:solidFill>
                  <a:srgbClr val="404040"/>
                </a:solidFill>
                <a:uFillTx/>
                <a:latin typeface="Century Gothic"/>
              </a:rPr>
              <a:t>لوجيه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التي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تدفعنا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لأشباع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حاجاتنا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كألجوع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والعطش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وغيرها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ومن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القائلين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بوجهة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النظر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هذه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مثلا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فرويد</a:t>
            </a:r>
            <a:r>
              <a:rPr lang="ar-IQ" sz="2400" spc="-1" dirty="0">
                <a:solidFill>
                  <a:srgbClr val="404040"/>
                </a:solidFill>
                <a:latin typeface="Century Gothic"/>
              </a:rPr>
              <a:t>).</a:t>
            </a: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بش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كل عام فمهما تكن العلاقه بين مصطلحي الدوافع والمحركات، فأن هناك اتفاق حول تاثيرها الرئيسي والاساسي على السلوك الانساني. 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ontent Placeholder 2"/>
          <p:cNvSpPr txBox="1"/>
          <p:nvPr/>
        </p:nvSpPr>
        <p:spPr>
          <a:xfrm>
            <a:off x="2589120" y="1219200"/>
            <a:ext cx="8915040" cy="469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اما مصطلح </a:t>
            </a:r>
            <a:r>
              <a:rPr lang="ar-SA" sz="2400" b="1" strike="noStrike" spc="-1" dirty="0">
                <a:solidFill>
                  <a:srgbClr val="C00000"/>
                </a:solidFill>
                <a:latin typeface="Century Gothic"/>
              </a:rPr>
              <a:t>الغريزه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فيقصد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السلوك الموروث من قبل الكائن الحي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لقد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اشار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وليم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جيمس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William  James (1890) 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سبيل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المثال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الانسان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يمتلك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(17)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غريزه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مسؤوله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تحريك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سلوكه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مثل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غريزة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الخوف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والاجتماع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مع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الاخرين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والغيره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...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الخ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فرويدFreud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(1915) </a:t>
            </a:r>
            <a:r>
              <a:rPr lang="ar-IQ" sz="2400" b="0" strike="noStrike" spc="-1" dirty="0">
                <a:solidFill>
                  <a:srgbClr val="404040"/>
                </a:solidFill>
                <a:latin typeface="Century Gothic"/>
              </a:rPr>
              <a:t> ف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لقد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كان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يؤمن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بأن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السلوك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وبشكل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عام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محدد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غريزياً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وقسم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الغرائز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مجموعتين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رئيستين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ar-SA" sz="2400" b="0" u="sng" strike="noStrike" spc="-1" dirty="0">
                <a:solidFill>
                  <a:srgbClr val="404040"/>
                </a:solidFill>
                <a:uFillTx/>
                <a:latin typeface="Century Gothic"/>
              </a:rPr>
              <a:t>غرائز الحياة وغرائز الموت</a:t>
            </a:r>
            <a:r>
              <a:rPr lang="ar-IQ" sz="2400" u="sng" spc="-1" dirty="0">
                <a:solidFill>
                  <a:srgbClr val="404040"/>
                </a:solidFill>
                <a:uFillTx/>
                <a:latin typeface="Century Gothic"/>
              </a:rPr>
              <a:t>. </a:t>
            </a: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IQ" sz="2400" b="0" u="sng" strike="noStrike" spc="-1" dirty="0">
                <a:solidFill>
                  <a:srgbClr val="404040"/>
                </a:solidFill>
                <a:latin typeface="Century Gothic"/>
              </a:rPr>
              <a:t>اما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وليم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ماكدوجالWilliam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 McDougall (1908) </a:t>
            </a:r>
            <a:r>
              <a:rPr lang="ar-IQ" sz="2400" spc="-1" dirty="0">
                <a:solidFill>
                  <a:srgbClr val="404040"/>
                </a:solidFill>
                <a:latin typeface="Century Gothic"/>
              </a:rPr>
              <a:t> اما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لقد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اشار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الى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ان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سلوكنا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وافكارنا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هي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نتيجة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(18)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غريزه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مثل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غريزة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تأكيد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الذات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 self-assertion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، وغريزة الفضول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curiosity</a:t>
            </a:r>
            <a:r>
              <a:rPr lang="ar-SA" sz="2400" b="0" strike="noStrike" spc="-1" dirty="0">
                <a:solidFill>
                  <a:srgbClr val="404040"/>
                </a:solidFill>
                <a:latin typeface="Century Gothic"/>
              </a:rPr>
              <a:t>، وغريزة تقييم الذات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self-abasement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Century Gothic"/>
              </a:rPr>
              <a:t>وغيرها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.</a:t>
            </a:r>
          </a:p>
          <a:p>
            <a:pPr algn="r" rtl="1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1027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DejaVu Sans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ANGELUS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مفهوم الدافعيـة              the concept of motivation </dc:title>
  <dc:subject/>
  <dc:creator>Rifaat Jasseem</dc:creator>
  <dc:description/>
  <cp:lastModifiedBy>Rifaat Jasseem</cp:lastModifiedBy>
  <cp:revision>18</cp:revision>
  <dcterms:created xsi:type="dcterms:W3CDTF">2020-06-06T04:00:41Z</dcterms:created>
  <dcterms:modified xsi:type="dcterms:W3CDTF">2022-03-17T04:58:16Z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12</vt:i4>
  </property>
</Properties>
</file>